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4"/>
  </p:notesMasterIdLst>
  <p:sldIdLst>
    <p:sldId id="256" r:id="rId2"/>
    <p:sldId id="269" r:id="rId3"/>
    <p:sldId id="270" r:id="rId4"/>
    <p:sldId id="271" r:id="rId5"/>
    <p:sldId id="274" r:id="rId6"/>
    <p:sldId id="272" r:id="rId7"/>
    <p:sldId id="273" r:id="rId8"/>
    <p:sldId id="275" r:id="rId9"/>
    <p:sldId id="276" r:id="rId10"/>
    <p:sldId id="279" r:id="rId11"/>
    <p:sldId id="280" r:id="rId12"/>
    <p:sldId id="277" r:id="rId13"/>
    <p:sldId id="257" r:id="rId14"/>
    <p:sldId id="258" r:id="rId15"/>
    <p:sldId id="263" r:id="rId16"/>
    <p:sldId id="264" r:id="rId17"/>
    <p:sldId id="260" r:id="rId18"/>
    <p:sldId id="261" r:id="rId19"/>
    <p:sldId id="265" r:id="rId20"/>
    <p:sldId id="267" r:id="rId21"/>
    <p:sldId id="266"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8C1C26-F620-4A46-B830-8F1DEE009650}" v="1" dt="2020-06-17T14:08:09.1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4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 Pressler" userId="e975e84c-de2b-4802-b128-c4ca29b3b569" providerId="ADAL" clId="{118C1C26-F620-4A46-B830-8F1DEE009650}"/>
    <pc:docChg chg="modSld">
      <pc:chgData name="Joe Pressler" userId="e975e84c-de2b-4802-b128-c4ca29b3b569" providerId="ADAL" clId="{118C1C26-F620-4A46-B830-8F1DEE009650}" dt="2020-06-17T14:08:14.609" v="37" actId="6549"/>
      <pc:docMkLst>
        <pc:docMk/>
      </pc:docMkLst>
      <pc:sldChg chg="modSp mod">
        <pc:chgData name="Joe Pressler" userId="e975e84c-de2b-4802-b128-c4ca29b3b569" providerId="ADAL" clId="{118C1C26-F620-4A46-B830-8F1DEE009650}" dt="2020-06-17T14:08:14.609" v="37" actId="6549"/>
        <pc:sldMkLst>
          <pc:docMk/>
          <pc:sldMk cId="3925057699" sldId="278"/>
        </pc:sldMkLst>
        <pc:spChg chg="mod">
          <ac:chgData name="Joe Pressler" userId="e975e84c-de2b-4802-b128-c4ca29b3b569" providerId="ADAL" clId="{118C1C26-F620-4A46-B830-8F1DEE009650}" dt="2020-06-17T14:08:14.609" v="37" actId="6549"/>
          <ac:spMkLst>
            <pc:docMk/>
            <pc:sldMk cId="3925057699" sldId="27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F048D0-087F-4F1A-96E2-5C85520B072B}" type="datetimeFigureOut">
              <a:rPr lang="en-US" smtClean="0"/>
              <a:t>6/17/2020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E1DF23-4067-4AE1-8042-39A4F1995B8A}" type="slidenum">
              <a:rPr lang="en-US" smtClean="0"/>
              <a:t>‹#›</a:t>
            </a:fld>
            <a:endParaRPr lang="en-US"/>
          </a:p>
        </p:txBody>
      </p:sp>
    </p:spTree>
    <p:extLst>
      <p:ext uri="{BB962C8B-B14F-4D97-AF65-F5344CB8AC3E}">
        <p14:creationId xmlns:p14="http://schemas.microsoft.com/office/powerpoint/2010/main" val="4181590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Parkview:</a:t>
            </a:r>
          </a:p>
          <a:p>
            <a:r>
              <a:rPr lang="en-US" dirty="0"/>
              <a:t>FP/No OB:  $200,114</a:t>
            </a:r>
          </a:p>
          <a:p>
            <a:r>
              <a:rPr lang="en-US" dirty="0"/>
              <a:t>FP/OB:  $204,411</a:t>
            </a:r>
          </a:p>
          <a:p>
            <a:r>
              <a:rPr lang="en-US" dirty="0"/>
              <a:t>FP/ambulatory/no inpatient:  $187,816</a:t>
            </a:r>
          </a:p>
          <a:p>
            <a:endParaRPr lang="en-US" dirty="0"/>
          </a:p>
          <a:p>
            <a:r>
              <a:rPr lang="en-US" dirty="0"/>
              <a:t>PPG can go 10% above the median if they want to offer educational loan assistance and sign </a:t>
            </a:r>
            <a:r>
              <a:rPr lang="en-US"/>
              <a:t>on bonus</a:t>
            </a:r>
          </a:p>
        </p:txBody>
      </p:sp>
      <p:sp>
        <p:nvSpPr>
          <p:cNvPr id="4" name="Slide Number Placeholder 3"/>
          <p:cNvSpPr>
            <a:spLocks noGrp="1"/>
          </p:cNvSpPr>
          <p:nvPr>
            <p:ph type="sldNum" sz="quarter" idx="10"/>
          </p:nvPr>
        </p:nvSpPr>
        <p:spPr/>
        <p:txBody>
          <a:bodyPr/>
          <a:lstStyle/>
          <a:p>
            <a:fld id="{27E1DF23-4067-4AE1-8042-39A4F1995B8A}" type="slidenum">
              <a:rPr lang="en-US" smtClean="0"/>
              <a:t>17</a:t>
            </a:fld>
            <a:endParaRPr lang="en-US"/>
          </a:p>
        </p:txBody>
      </p:sp>
    </p:spTree>
    <p:extLst>
      <p:ext uri="{BB962C8B-B14F-4D97-AF65-F5344CB8AC3E}">
        <p14:creationId xmlns:p14="http://schemas.microsoft.com/office/powerpoint/2010/main" val="40481911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3264501-402A-4D79-936B-9369FF2EB774}" type="datetimeFigureOut">
              <a:rPr lang="en-US" smtClean="0"/>
              <a:t>6/17/2020</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84DA6E8-3B3B-4835-A4B0-96370527FDA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264501-402A-4D79-936B-9369FF2EB774}"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264501-402A-4D79-936B-9369FF2EB774}"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264501-402A-4D79-936B-9369FF2EB774}"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264501-402A-4D79-936B-9369FF2EB774}"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73264501-402A-4D79-936B-9369FF2EB774}"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DA6E8-3B3B-4835-A4B0-96370527FDA0}"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73264501-402A-4D79-936B-9369FF2EB774}" type="datetimeFigureOut">
              <a:rPr lang="en-US" smtClean="0"/>
              <a:t>6/17/2020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4DA6E8-3B3B-4835-A4B0-96370527FDA0}"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264501-402A-4D79-936B-9369FF2EB774}" type="datetimeFigureOut">
              <a:rPr lang="en-US" smtClean="0"/>
              <a:t>6/17/2020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264501-402A-4D79-936B-9369FF2EB774}" type="datetimeFigureOut">
              <a:rPr lang="en-US" smtClean="0"/>
              <a:t>6/17/2020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4DA6E8-3B3B-4835-A4B0-96370527FD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3264501-402A-4D79-936B-9369FF2EB774}" type="datetimeFigureOut">
              <a:rPr lang="en-US" smtClean="0"/>
              <a:t>6/17/2020</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F84DA6E8-3B3B-4835-A4B0-96370527FD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3264501-402A-4D79-936B-9369FF2EB774}" type="datetimeFigureOut">
              <a:rPr lang="en-US" smtClean="0"/>
              <a:t>6/17/2020</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F84DA6E8-3B3B-4835-A4B0-96370527FDA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3264501-402A-4D79-936B-9369FF2EB774}" type="datetimeFigureOut">
              <a:rPr lang="en-US" smtClean="0"/>
              <a:t>6/17/2020</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84DA6E8-3B3B-4835-A4B0-96370527FDA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professionalemergencyphysicians.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Why Emergency Medicine?</a:t>
            </a:r>
          </a:p>
        </p:txBody>
      </p:sp>
      <p:sp>
        <p:nvSpPr>
          <p:cNvPr id="3" name="Subtitle 2"/>
          <p:cNvSpPr>
            <a:spLocks noGrp="1"/>
          </p:cNvSpPr>
          <p:nvPr>
            <p:ph type="subTitle" idx="1"/>
          </p:nvPr>
        </p:nvSpPr>
        <p:spPr/>
        <p:txBody>
          <a:bodyPr>
            <a:normAutofit lnSpcReduction="10000"/>
          </a:bodyPr>
          <a:lstStyle/>
          <a:p>
            <a:r>
              <a:rPr lang="en-US" sz="2800" dirty="0"/>
              <a:t>Tracy R. Rahall, MD, FACEP</a:t>
            </a:r>
          </a:p>
          <a:p>
            <a:r>
              <a:rPr lang="en-US" sz="2800" dirty="0"/>
              <a:t>Professional Emergency Physicians </a:t>
            </a:r>
          </a:p>
          <a:p>
            <a:r>
              <a:rPr lang="en-US" sz="2800" dirty="0"/>
              <a:t>EM Fellowship Director</a:t>
            </a:r>
          </a:p>
        </p:txBody>
      </p:sp>
    </p:spTree>
    <p:extLst>
      <p:ext uri="{BB962C8B-B14F-4D97-AF65-F5344CB8AC3E}">
        <p14:creationId xmlns:p14="http://schemas.microsoft.com/office/powerpoint/2010/main" val="3664416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latin typeface="+mn-lt"/>
              </a:rPr>
              <a:t>Critical Challenges for Family Medicine: Delivering Emergency Medical Care - “Equipping Family Physicians for the 21st Century” (Position Paper) </a:t>
            </a:r>
            <a:endParaRPr lang="en-US" sz="2000" dirty="0">
              <a:latin typeface="+mn-lt"/>
            </a:endParaRPr>
          </a:p>
        </p:txBody>
      </p:sp>
      <p:sp>
        <p:nvSpPr>
          <p:cNvPr id="3" name="Content Placeholder 2"/>
          <p:cNvSpPr>
            <a:spLocks noGrp="1"/>
          </p:cNvSpPr>
          <p:nvPr>
            <p:ph idx="1"/>
          </p:nvPr>
        </p:nvSpPr>
        <p:spPr/>
        <p:txBody>
          <a:bodyPr>
            <a:normAutofit fontScale="62500" lnSpcReduction="20000"/>
          </a:bodyPr>
          <a:lstStyle/>
          <a:p>
            <a:r>
              <a:rPr lang="en-US" dirty="0"/>
              <a:t>2015</a:t>
            </a:r>
          </a:p>
          <a:p>
            <a:r>
              <a:rPr lang="en-US" dirty="0"/>
              <a:t>The most important objective of the physician must be the provision of the highest quality of care. Quality patient care requires that all providers should practice within their degree of ability as determined by training, experience and current competence.</a:t>
            </a:r>
          </a:p>
          <a:p>
            <a:r>
              <a:rPr lang="en-US" dirty="0"/>
              <a:t>The AMA, AAFP and most medical specialties have adopted the policy that medical practice privileges be based on “training, experience and demonstrated competence,” not arbitrary specialty. The IOM report emphasizes that high quality, efficient, and reliable patient care can best be achieved through integrative approaches. Core competencies in emergency medicine should be evidenced based and multi-disciplinary.</a:t>
            </a:r>
          </a:p>
          <a:p>
            <a:r>
              <a:rPr lang="en-US" dirty="0"/>
              <a:t>Family physicians are trained in the breadth of medical care, and as such are qualified to provide emergency care in a variety of settings. In rural and remote settings, family physicians are particularly qualified to provide emergency care.</a:t>
            </a:r>
          </a:p>
          <a:p>
            <a:pPr marL="0" indent="0">
              <a:buNone/>
            </a:pPr>
            <a:endParaRPr lang="en-US" dirty="0"/>
          </a:p>
        </p:txBody>
      </p:sp>
    </p:spTree>
    <p:extLst>
      <p:ext uri="{BB962C8B-B14F-4D97-AF65-F5344CB8AC3E}">
        <p14:creationId xmlns:p14="http://schemas.microsoft.com/office/powerpoint/2010/main" val="2666034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C0695-BE93-42F7-BD99-6F22586D810F}"/>
              </a:ext>
            </a:extLst>
          </p:cNvPr>
          <p:cNvSpPr>
            <a:spLocks noGrp="1"/>
          </p:cNvSpPr>
          <p:nvPr>
            <p:ph type="title"/>
          </p:nvPr>
        </p:nvSpPr>
        <p:spPr/>
        <p:txBody>
          <a:bodyPr/>
          <a:lstStyle/>
          <a:p>
            <a:r>
              <a:rPr lang="en-US" dirty="0"/>
              <a:t>Finances</a:t>
            </a:r>
          </a:p>
        </p:txBody>
      </p:sp>
      <p:sp>
        <p:nvSpPr>
          <p:cNvPr id="4" name="Content Placeholder 3">
            <a:extLst>
              <a:ext uri="{FF2B5EF4-FFF2-40B4-BE49-F238E27FC236}">
                <a16:creationId xmlns:a16="http://schemas.microsoft.com/office/drawing/2014/main" id="{CD4EB65E-5C10-4FA3-9F3A-96FA2D5E1B9B}"/>
              </a:ext>
            </a:extLst>
          </p:cNvPr>
          <p:cNvSpPr>
            <a:spLocks noGrp="1"/>
          </p:cNvSpPr>
          <p:nvPr>
            <p:ph sz="quarter" idx="13"/>
          </p:nvPr>
        </p:nvSpPr>
        <p:spPr/>
        <p:txBody>
          <a:bodyPr/>
          <a:lstStyle/>
          <a:p>
            <a:r>
              <a:rPr lang="en-US" dirty="0"/>
              <a:t>FP</a:t>
            </a:r>
          </a:p>
          <a:p>
            <a:pPr lvl="1"/>
            <a:r>
              <a:rPr lang="en-US" dirty="0"/>
              <a:t>$231K</a:t>
            </a:r>
          </a:p>
          <a:p>
            <a:pPr lvl="1"/>
            <a:endParaRPr lang="en-US" dirty="0"/>
          </a:p>
          <a:p>
            <a:pPr lvl="1"/>
            <a:r>
              <a:rPr lang="en-US" dirty="0"/>
              <a:t>Male vs Female</a:t>
            </a:r>
          </a:p>
          <a:p>
            <a:pPr lvl="1"/>
            <a:r>
              <a:rPr lang="en-US" dirty="0"/>
              <a:t>$258K vs $207K</a:t>
            </a:r>
          </a:p>
          <a:p>
            <a:pPr lvl="1"/>
            <a:endParaRPr lang="en-US" dirty="0"/>
          </a:p>
          <a:p>
            <a:pPr lvl="1"/>
            <a:r>
              <a:rPr lang="en-US" dirty="0"/>
              <a:t>42% female</a:t>
            </a:r>
          </a:p>
        </p:txBody>
      </p:sp>
      <p:sp>
        <p:nvSpPr>
          <p:cNvPr id="5" name="Content Placeholder 4">
            <a:extLst>
              <a:ext uri="{FF2B5EF4-FFF2-40B4-BE49-F238E27FC236}">
                <a16:creationId xmlns:a16="http://schemas.microsoft.com/office/drawing/2014/main" id="{6DCED3C2-333A-4F20-8304-F952ED8124FA}"/>
              </a:ext>
            </a:extLst>
          </p:cNvPr>
          <p:cNvSpPr>
            <a:spLocks noGrp="1"/>
          </p:cNvSpPr>
          <p:nvPr>
            <p:ph sz="quarter" idx="14"/>
          </p:nvPr>
        </p:nvSpPr>
        <p:spPr/>
        <p:txBody>
          <a:bodyPr/>
          <a:lstStyle/>
          <a:p>
            <a:r>
              <a:rPr lang="en-US" dirty="0"/>
              <a:t>EM</a:t>
            </a:r>
          </a:p>
          <a:p>
            <a:pPr lvl="1"/>
            <a:r>
              <a:rPr lang="en-US" dirty="0"/>
              <a:t>$353K</a:t>
            </a:r>
          </a:p>
          <a:p>
            <a:pPr lvl="1"/>
            <a:endParaRPr lang="en-US" dirty="0"/>
          </a:p>
          <a:p>
            <a:pPr lvl="1"/>
            <a:r>
              <a:rPr lang="en-US" dirty="0"/>
              <a:t>Male vs Female</a:t>
            </a:r>
          </a:p>
          <a:p>
            <a:pPr lvl="1"/>
            <a:r>
              <a:rPr lang="en-US" dirty="0"/>
              <a:t>$368K vs $311K</a:t>
            </a:r>
          </a:p>
          <a:p>
            <a:pPr lvl="1"/>
            <a:endParaRPr lang="en-US" dirty="0"/>
          </a:p>
          <a:p>
            <a:pPr lvl="1"/>
            <a:r>
              <a:rPr lang="en-US" dirty="0"/>
              <a:t>26% female</a:t>
            </a:r>
          </a:p>
        </p:txBody>
      </p:sp>
    </p:spTree>
    <p:extLst>
      <p:ext uri="{BB962C8B-B14F-4D97-AF65-F5344CB8AC3E}">
        <p14:creationId xmlns:p14="http://schemas.microsoft.com/office/powerpoint/2010/main" val="2324936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 Fellowship?</a:t>
            </a:r>
          </a:p>
        </p:txBody>
      </p:sp>
      <p:sp>
        <p:nvSpPr>
          <p:cNvPr id="3" name="Content Placeholder 2"/>
          <p:cNvSpPr>
            <a:spLocks noGrp="1"/>
          </p:cNvSpPr>
          <p:nvPr>
            <p:ph idx="1"/>
          </p:nvPr>
        </p:nvSpPr>
        <p:spPr/>
        <p:txBody>
          <a:bodyPr>
            <a:normAutofit lnSpcReduction="10000"/>
          </a:bodyPr>
          <a:lstStyle/>
          <a:p>
            <a:r>
              <a:rPr lang="en-US" dirty="0"/>
              <a:t>The Goal:  providing the highest quality of care</a:t>
            </a:r>
          </a:p>
          <a:p>
            <a:r>
              <a:rPr lang="en-US" dirty="0"/>
              <a:t>IOM report cites that high quality, efficient, and reliable care for the emergency patient is best achieved through integrative approaches such as the following:</a:t>
            </a:r>
          </a:p>
          <a:p>
            <a:pPr lvl="1"/>
            <a:r>
              <a:rPr lang="en-US" dirty="0"/>
              <a:t>2006: joint training programs in FP and EM are approved by ABEM and ABFM</a:t>
            </a:r>
          </a:p>
          <a:p>
            <a:pPr lvl="1"/>
            <a:r>
              <a:rPr lang="en-US" dirty="0"/>
              <a:t>1990s:  Emergency Medicine fellowships</a:t>
            </a:r>
          </a:p>
          <a:p>
            <a:pPr lvl="1"/>
            <a:r>
              <a:rPr lang="en-US" dirty="0"/>
              <a:t>Do a second residency</a:t>
            </a:r>
          </a:p>
        </p:txBody>
      </p:sp>
    </p:spTree>
    <p:extLst>
      <p:ext uri="{BB962C8B-B14F-4D97-AF65-F5344CB8AC3E}">
        <p14:creationId xmlns:p14="http://schemas.microsoft.com/office/powerpoint/2010/main" val="366290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 of Emergency Medicine</a:t>
            </a:r>
          </a:p>
        </p:txBody>
      </p:sp>
      <p:sp>
        <p:nvSpPr>
          <p:cNvPr id="3" name="Content Placeholder 2"/>
          <p:cNvSpPr>
            <a:spLocks noGrp="1"/>
          </p:cNvSpPr>
          <p:nvPr>
            <p:ph idx="1"/>
          </p:nvPr>
        </p:nvSpPr>
        <p:spPr/>
        <p:txBody>
          <a:bodyPr/>
          <a:lstStyle/>
          <a:p>
            <a:r>
              <a:rPr lang="en-US" dirty="0"/>
              <a:t>Set hours</a:t>
            </a:r>
          </a:p>
          <a:p>
            <a:r>
              <a:rPr lang="en-US" dirty="0"/>
              <a:t>Set schedule</a:t>
            </a:r>
          </a:p>
          <a:p>
            <a:r>
              <a:rPr lang="en-US" dirty="0"/>
              <a:t>No call</a:t>
            </a:r>
          </a:p>
        </p:txBody>
      </p:sp>
    </p:spTree>
    <p:extLst>
      <p:ext uri="{BB962C8B-B14F-4D97-AF65-F5344CB8AC3E}">
        <p14:creationId xmlns:p14="http://schemas.microsoft.com/office/powerpoint/2010/main" val="3228560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Overhead</a:t>
            </a:r>
          </a:p>
        </p:txBody>
      </p:sp>
      <p:sp>
        <p:nvSpPr>
          <p:cNvPr id="3" name="Content Placeholder 2"/>
          <p:cNvSpPr>
            <a:spLocks noGrp="1"/>
          </p:cNvSpPr>
          <p:nvPr>
            <p:ph idx="1"/>
          </p:nvPr>
        </p:nvSpPr>
        <p:spPr/>
        <p:txBody>
          <a:bodyPr>
            <a:normAutofit/>
          </a:bodyPr>
          <a:lstStyle/>
          <a:p>
            <a:r>
              <a:rPr lang="en-US" dirty="0"/>
              <a:t>Typical Family Medicine practice overhead is 60% of revenues</a:t>
            </a:r>
          </a:p>
          <a:p>
            <a:pPr lvl="1"/>
            <a:r>
              <a:rPr lang="en-US" i="1" dirty="0" err="1"/>
              <a:t>Fam</a:t>
            </a:r>
            <a:r>
              <a:rPr lang="en-US" i="1" dirty="0"/>
              <a:t> </a:t>
            </a:r>
            <a:r>
              <a:rPr lang="en-US" i="1" dirty="0" err="1"/>
              <a:t>Pract</a:t>
            </a:r>
            <a:r>
              <a:rPr lang="en-US" i="1" dirty="0"/>
              <a:t>. </a:t>
            </a:r>
            <a:r>
              <a:rPr lang="en-US" i="1" dirty="0" err="1"/>
              <a:t>Manag</a:t>
            </a:r>
            <a:r>
              <a:rPr lang="en-US" i="1" dirty="0"/>
              <a:t>.  </a:t>
            </a:r>
            <a:r>
              <a:rPr lang="en-US" dirty="0"/>
              <a:t>2010 Mar-Apr.; 17 (2):38-43.</a:t>
            </a:r>
          </a:p>
          <a:p>
            <a:r>
              <a:rPr lang="en-US" dirty="0"/>
              <a:t>Typical Emergency Medicine practice overhead is 46% of revenue</a:t>
            </a:r>
          </a:p>
          <a:p>
            <a:pPr lvl="1"/>
            <a:r>
              <a:rPr lang="en-US" dirty="0"/>
              <a:t>American College of Emergency Physicians.  June 2009.</a:t>
            </a:r>
          </a:p>
        </p:txBody>
      </p:sp>
    </p:spTree>
    <p:extLst>
      <p:ext uri="{BB962C8B-B14F-4D97-AF65-F5344CB8AC3E}">
        <p14:creationId xmlns:p14="http://schemas.microsoft.com/office/powerpoint/2010/main" val="1577589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Family Practitioner Hours</a:t>
            </a:r>
          </a:p>
        </p:txBody>
      </p:sp>
      <p:sp>
        <p:nvSpPr>
          <p:cNvPr id="3" name="Content Placeholder 2"/>
          <p:cNvSpPr>
            <a:spLocks noGrp="1"/>
          </p:cNvSpPr>
          <p:nvPr>
            <p:ph idx="1"/>
          </p:nvPr>
        </p:nvSpPr>
        <p:spPr/>
        <p:txBody>
          <a:bodyPr>
            <a:normAutofit fontScale="92500" lnSpcReduction="20000"/>
          </a:bodyPr>
          <a:lstStyle/>
          <a:p>
            <a:r>
              <a:rPr lang="en-US" dirty="0"/>
              <a:t>The average family practice doctor will spend about 47 hours “at work”</a:t>
            </a:r>
          </a:p>
          <a:p>
            <a:pPr lvl="1"/>
            <a:r>
              <a:rPr lang="en-US" dirty="0"/>
              <a:t>This includes billing, reading mail, call, etc.</a:t>
            </a:r>
          </a:p>
          <a:p>
            <a:pPr lvl="1"/>
            <a:r>
              <a:rPr lang="en-US" dirty="0"/>
              <a:t>Most do 33 hours direct patient care with at least 1-1.5 additional hours after clinic each night completing charts/paperwork</a:t>
            </a:r>
          </a:p>
          <a:p>
            <a:pPr lvl="1"/>
            <a:r>
              <a:rPr lang="en-US" dirty="0"/>
              <a:t>Depending on whether they do evening clinic they may typically do at least 3-5 additional hours one night per week</a:t>
            </a:r>
          </a:p>
          <a:p>
            <a:pPr lvl="1"/>
            <a:r>
              <a:rPr lang="en-US" dirty="0"/>
              <a:t>Those that do deliveries may be on call one 24-7 shift every other week depending on the call schedule</a:t>
            </a:r>
          </a:p>
        </p:txBody>
      </p:sp>
    </p:spTree>
    <p:extLst>
      <p:ext uri="{BB962C8B-B14F-4D97-AF65-F5344CB8AC3E}">
        <p14:creationId xmlns:p14="http://schemas.microsoft.com/office/powerpoint/2010/main" val="191722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Emergency Physician Hours</a:t>
            </a:r>
          </a:p>
        </p:txBody>
      </p:sp>
      <p:sp>
        <p:nvSpPr>
          <p:cNvPr id="3" name="Content Placeholder 2"/>
          <p:cNvSpPr>
            <a:spLocks noGrp="1"/>
          </p:cNvSpPr>
          <p:nvPr>
            <p:ph idx="1"/>
          </p:nvPr>
        </p:nvSpPr>
        <p:spPr/>
        <p:txBody>
          <a:bodyPr>
            <a:normAutofit/>
          </a:bodyPr>
          <a:lstStyle/>
          <a:p>
            <a:r>
              <a:rPr lang="en-US" dirty="0"/>
              <a:t>Department of Health and Human Services 2008 Report</a:t>
            </a:r>
          </a:p>
          <a:p>
            <a:pPr lvl="1"/>
            <a:r>
              <a:rPr lang="en-US" dirty="0"/>
              <a:t>Emergency medicine and critical-care doctors work fewer hours than any other specialty</a:t>
            </a:r>
          </a:p>
          <a:p>
            <a:r>
              <a:rPr lang="en-US" dirty="0"/>
              <a:t>The largest percentage (47%) of EM physicians work 30-40 hours per week</a:t>
            </a:r>
          </a:p>
          <a:p>
            <a:pPr lvl="1"/>
            <a:r>
              <a:rPr lang="en-US" dirty="0"/>
              <a:t>Medscape Emergency Medicine Compensation Report 2012</a:t>
            </a:r>
          </a:p>
          <a:p>
            <a:pPr marL="0" indent="0">
              <a:buNone/>
            </a:pPr>
            <a:endParaRPr lang="en-US" dirty="0"/>
          </a:p>
        </p:txBody>
      </p:sp>
    </p:spTree>
    <p:extLst>
      <p:ext uri="{BB962C8B-B14F-4D97-AF65-F5344CB8AC3E}">
        <p14:creationId xmlns:p14="http://schemas.microsoft.com/office/powerpoint/2010/main" val="4127582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a:t>
            </a:r>
          </a:p>
        </p:txBody>
      </p:sp>
      <p:sp>
        <p:nvSpPr>
          <p:cNvPr id="3" name="Content Placeholder 2"/>
          <p:cNvSpPr>
            <a:spLocks noGrp="1"/>
          </p:cNvSpPr>
          <p:nvPr>
            <p:ph idx="1"/>
          </p:nvPr>
        </p:nvSpPr>
        <p:spPr/>
        <p:txBody>
          <a:bodyPr>
            <a:normAutofit/>
          </a:bodyPr>
          <a:lstStyle/>
          <a:p>
            <a:r>
              <a:rPr lang="en-US" i="1" dirty="0"/>
              <a:t>Medscape Physician Compensation Report 2017</a:t>
            </a:r>
          </a:p>
          <a:p>
            <a:pPr lvl="1"/>
            <a:r>
              <a:rPr lang="en-US" i="1" dirty="0"/>
              <a:t>Family Medicine = $209K</a:t>
            </a:r>
          </a:p>
          <a:p>
            <a:pPr lvl="1"/>
            <a:r>
              <a:rPr lang="en-US" i="1" dirty="0"/>
              <a:t>Emergency Medicine = $339K</a:t>
            </a:r>
          </a:p>
        </p:txBody>
      </p:sp>
    </p:spTree>
    <p:extLst>
      <p:ext uri="{BB962C8B-B14F-4D97-AF65-F5344CB8AC3E}">
        <p14:creationId xmlns:p14="http://schemas.microsoft.com/office/powerpoint/2010/main" val="1703293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Deceptive Income of Physicians</a:t>
            </a:r>
          </a:p>
        </p:txBody>
      </p:sp>
      <p:sp>
        <p:nvSpPr>
          <p:cNvPr id="3" name="Content Placeholder 2"/>
          <p:cNvSpPr>
            <a:spLocks noGrp="1"/>
          </p:cNvSpPr>
          <p:nvPr>
            <p:ph idx="1"/>
          </p:nvPr>
        </p:nvSpPr>
        <p:spPr/>
        <p:txBody>
          <a:bodyPr>
            <a:normAutofit fontScale="85000" lnSpcReduction="20000"/>
          </a:bodyPr>
          <a:lstStyle/>
          <a:p>
            <a:r>
              <a:rPr lang="en-US" dirty="0"/>
              <a:t>Ben Brown, MD</a:t>
            </a:r>
          </a:p>
          <a:p>
            <a:pPr lvl="1"/>
            <a:r>
              <a:rPr lang="en-US" dirty="0"/>
              <a:t>“Physicians spend about 40,000 hours training and over $300,000 on their education, yet the amount of money they earn per hour is only a few dollars more than a high school teacher.  Physicians spend over a decade of potential earning, saving, and investing time training and taking on more debt, debt that isn’t tax deductible.  When they finish training and finally have an income – they are taxed heavily and must repay their debt with what remains.  The cost of tuition, the length of training and the U.S. tax code places physicians into a deceptive financial situation.”</a:t>
            </a:r>
          </a:p>
          <a:p>
            <a:pPr lvl="2"/>
            <a:r>
              <a:rPr lang="en-US" dirty="0"/>
              <a:t>benbrownmd.wordpress.com/</a:t>
            </a:r>
          </a:p>
        </p:txBody>
      </p:sp>
    </p:spTree>
    <p:extLst>
      <p:ext uri="{BB962C8B-B14F-4D97-AF65-F5344CB8AC3E}">
        <p14:creationId xmlns:p14="http://schemas.microsoft.com/office/powerpoint/2010/main" val="2248734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Emergency Medicine Right For Me?</a:t>
            </a:r>
          </a:p>
        </p:txBody>
      </p:sp>
      <p:sp>
        <p:nvSpPr>
          <p:cNvPr id="3" name="Content Placeholder 2"/>
          <p:cNvSpPr>
            <a:spLocks noGrp="1"/>
          </p:cNvSpPr>
          <p:nvPr>
            <p:ph idx="1"/>
          </p:nvPr>
        </p:nvSpPr>
        <p:spPr/>
        <p:txBody>
          <a:bodyPr>
            <a:normAutofit/>
          </a:bodyPr>
          <a:lstStyle/>
          <a:p>
            <a:r>
              <a:rPr lang="en-US" dirty="0"/>
              <a:t>Look at your objectives</a:t>
            </a:r>
          </a:p>
          <a:p>
            <a:pPr lvl="1"/>
            <a:r>
              <a:rPr lang="en-US" dirty="0"/>
              <a:t>Define your career goals</a:t>
            </a:r>
          </a:p>
          <a:p>
            <a:pPr lvl="1"/>
            <a:r>
              <a:rPr lang="en-US" dirty="0"/>
              <a:t>Appraise your unique personal characteristics</a:t>
            </a:r>
          </a:p>
          <a:p>
            <a:pPr lvl="1"/>
            <a:r>
              <a:rPr lang="en-US" dirty="0"/>
              <a:t>Examine whether these characteristics mesh with the unique aspects of practicing Emergency Medicine</a:t>
            </a:r>
          </a:p>
          <a:p>
            <a:pPr lvl="1"/>
            <a:r>
              <a:rPr lang="en-US" dirty="0"/>
              <a:t>Develop your plan to maximize long-term career satisfaction</a:t>
            </a:r>
          </a:p>
        </p:txBody>
      </p:sp>
    </p:spTree>
    <p:extLst>
      <p:ext uri="{BB962C8B-B14F-4D97-AF65-F5344CB8AC3E}">
        <p14:creationId xmlns:p14="http://schemas.microsoft.com/office/powerpoint/2010/main" val="2041133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AAFP Position</a:t>
            </a:r>
          </a:p>
        </p:txBody>
      </p:sp>
      <p:sp>
        <p:nvSpPr>
          <p:cNvPr id="3" name="Content Placeholder 2"/>
          <p:cNvSpPr>
            <a:spLocks noGrp="1"/>
          </p:cNvSpPr>
          <p:nvPr>
            <p:ph idx="1"/>
          </p:nvPr>
        </p:nvSpPr>
        <p:spPr/>
        <p:txBody>
          <a:bodyPr>
            <a:normAutofit lnSpcReduction="10000"/>
          </a:bodyPr>
          <a:lstStyle/>
          <a:p>
            <a:r>
              <a:rPr lang="en-US" dirty="0"/>
              <a:t>Family Physicians are an essential part of the emergency medicine safety net and without them large areas of the country would be without adequate emergency medical care</a:t>
            </a:r>
          </a:p>
          <a:p>
            <a:r>
              <a:rPr lang="en-US" dirty="0"/>
              <a:t>The Future of Family Medicine Project</a:t>
            </a:r>
          </a:p>
          <a:p>
            <a:pPr lvl="1"/>
            <a:r>
              <a:rPr lang="en-US" dirty="0"/>
              <a:t>This project is “looking at a transformation of the U.S. health care system, in partnership with other organizations, including emergency medicine” </a:t>
            </a:r>
          </a:p>
        </p:txBody>
      </p:sp>
    </p:spTree>
    <p:extLst>
      <p:ext uri="{BB962C8B-B14F-4D97-AF65-F5344CB8AC3E}">
        <p14:creationId xmlns:p14="http://schemas.microsoft.com/office/powerpoint/2010/main" val="2257079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do you want?</a:t>
            </a:r>
          </a:p>
        </p:txBody>
      </p:sp>
      <p:sp>
        <p:nvSpPr>
          <p:cNvPr id="5" name="Content Placeholder 4"/>
          <p:cNvSpPr>
            <a:spLocks noGrp="1"/>
          </p:cNvSpPr>
          <p:nvPr>
            <p:ph sz="quarter" idx="13"/>
          </p:nvPr>
        </p:nvSpPr>
        <p:spPr/>
        <p:txBody>
          <a:bodyPr>
            <a:normAutofit lnSpcReduction="10000"/>
          </a:bodyPr>
          <a:lstStyle/>
          <a:p>
            <a:r>
              <a:rPr lang="en-US" dirty="0"/>
              <a:t>Schedule flexibility</a:t>
            </a:r>
          </a:p>
          <a:p>
            <a:r>
              <a:rPr lang="en-US" dirty="0"/>
              <a:t>Earning potential</a:t>
            </a:r>
          </a:p>
          <a:p>
            <a:r>
              <a:rPr lang="en-US" dirty="0"/>
              <a:t>Social prestige</a:t>
            </a:r>
          </a:p>
          <a:p>
            <a:r>
              <a:rPr lang="en-US" dirty="0"/>
              <a:t>Time with family</a:t>
            </a:r>
          </a:p>
          <a:p>
            <a:r>
              <a:rPr lang="en-US" dirty="0"/>
              <a:t>Scholarship</a:t>
            </a:r>
          </a:p>
          <a:p>
            <a:r>
              <a:rPr lang="en-US" dirty="0"/>
              <a:t>Independence</a:t>
            </a:r>
          </a:p>
          <a:p>
            <a:r>
              <a:rPr lang="en-US" dirty="0"/>
              <a:t>Organizational power</a:t>
            </a:r>
          </a:p>
          <a:p>
            <a:r>
              <a:rPr lang="en-US" dirty="0"/>
              <a:t>Academic </a:t>
            </a:r>
            <a:r>
              <a:rPr lang="en-US" dirty="0" err="1"/>
              <a:t>vs</a:t>
            </a:r>
            <a:r>
              <a:rPr lang="en-US" dirty="0"/>
              <a:t> community practice</a:t>
            </a:r>
          </a:p>
        </p:txBody>
      </p:sp>
      <p:sp>
        <p:nvSpPr>
          <p:cNvPr id="6" name="Content Placeholder 5"/>
          <p:cNvSpPr>
            <a:spLocks noGrp="1"/>
          </p:cNvSpPr>
          <p:nvPr>
            <p:ph sz="quarter" idx="14"/>
          </p:nvPr>
        </p:nvSpPr>
        <p:spPr/>
        <p:txBody>
          <a:bodyPr>
            <a:normAutofit lnSpcReduction="10000"/>
          </a:bodyPr>
          <a:lstStyle/>
          <a:p>
            <a:r>
              <a:rPr lang="en-US" dirty="0"/>
              <a:t>Procedural expertise</a:t>
            </a:r>
          </a:p>
          <a:p>
            <a:r>
              <a:rPr lang="en-US" dirty="0"/>
              <a:t>Constant stimulation</a:t>
            </a:r>
          </a:p>
          <a:p>
            <a:r>
              <a:rPr lang="en-US" dirty="0"/>
              <a:t>Challenging clinical environment</a:t>
            </a:r>
          </a:p>
          <a:p>
            <a:r>
              <a:rPr lang="en-US" dirty="0"/>
              <a:t>Problem solving</a:t>
            </a:r>
          </a:p>
          <a:p>
            <a:r>
              <a:rPr lang="en-US" dirty="0"/>
              <a:t>Wide spectrum of illness and injury</a:t>
            </a:r>
          </a:p>
          <a:p>
            <a:r>
              <a:rPr lang="en-US" dirty="0"/>
              <a:t>Serve the public</a:t>
            </a:r>
          </a:p>
          <a:p>
            <a:r>
              <a:rPr lang="en-US" dirty="0"/>
              <a:t>Treat social ills</a:t>
            </a:r>
          </a:p>
        </p:txBody>
      </p:sp>
    </p:spTree>
    <p:extLst>
      <p:ext uri="{BB962C8B-B14F-4D97-AF65-F5344CB8AC3E}">
        <p14:creationId xmlns:p14="http://schemas.microsoft.com/office/powerpoint/2010/main" val="4052700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PEP?</a:t>
            </a:r>
          </a:p>
        </p:txBody>
      </p:sp>
      <p:sp>
        <p:nvSpPr>
          <p:cNvPr id="3" name="Content Placeholder 2"/>
          <p:cNvSpPr>
            <a:spLocks noGrp="1"/>
          </p:cNvSpPr>
          <p:nvPr>
            <p:ph idx="1"/>
          </p:nvPr>
        </p:nvSpPr>
        <p:spPr/>
        <p:txBody>
          <a:bodyPr>
            <a:normAutofit fontScale="92500" lnSpcReduction="20000"/>
          </a:bodyPr>
          <a:lstStyle/>
          <a:p>
            <a:r>
              <a:rPr lang="en-US" dirty="0"/>
              <a:t>Democratic, well-managed group interested in and motivated to provide excellent patient care</a:t>
            </a:r>
          </a:p>
          <a:p>
            <a:r>
              <a:rPr lang="en-US" dirty="0"/>
              <a:t>Emphasis in ongoing education with free CME provided</a:t>
            </a:r>
          </a:p>
          <a:p>
            <a:r>
              <a:rPr lang="en-US" dirty="0"/>
              <a:t>Excellent facilities</a:t>
            </a:r>
          </a:p>
          <a:p>
            <a:r>
              <a:rPr lang="en-US" dirty="0"/>
              <a:t>Paid benefits</a:t>
            </a:r>
          </a:p>
          <a:p>
            <a:r>
              <a:rPr lang="en-US" dirty="0"/>
              <a:t>Competitive stipend</a:t>
            </a:r>
          </a:p>
          <a:p>
            <a:pPr lvl="1"/>
            <a:r>
              <a:rPr lang="en-US" b="1" dirty="0"/>
              <a:t>Equal pay for men and women</a:t>
            </a:r>
          </a:p>
          <a:p>
            <a:pPr lvl="1"/>
            <a:r>
              <a:rPr lang="en-US" b="1" dirty="0"/>
              <a:t>Indiana in top 10 states for </a:t>
            </a:r>
            <a:r>
              <a:rPr lang="en-US" b="1"/>
              <a:t>physician salaries</a:t>
            </a:r>
            <a:endParaRPr lang="en-US" b="1" dirty="0"/>
          </a:p>
          <a:p>
            <a:r>
              <a:rPr lang="en-US" dirty="0"/>
              <a:t>Loan repayment opportunity</a:t>
            </a:r>
          </a:p>
          <a:p>
            <a:r>
              <a:rPr lang="en-US" dirty="0"/>
              <a:t>Post-fellowship employment opportunities</a:t>
            </a:r>
          </a:p>
          <a:p>
            <a:endParaRPr lang="en-US" dirty="0"/>
          </a:p>
          <a:p>
            <a:endParaRPr lang="en-US" dirty="0"/>
          </a:p>
        </p:txBody>
      </p:sp>
    </p:spTree>
    <p:extLst>
      <p:ext uri="{BB962C8B-B14F-4D97-AF65-F5344CB8AC3E}">
        <p14:creationId xmlns:p14="http://schemas.microsoft.com/office/powerpoint/2010/main" val="502648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PEP Contact Information</a:t>
            </a:r>
          </a:p>
        </p:txBody>
      </p:sp>
      <p:sp>
        <p:nvSpPr>
          <p:cNvPr id="3" name="Content Placeholder 2"/>
          <p:cNvSpPr>
            <a:spLocks noGrp="1"/>
          </p:cNvSpPr>
          <p:nvPr>
            <p:ph idx="1"/>
          </p:nvPr>
        </p:nvSpPr>
        <p:spPr>
          <a:xfrm>
            <a:off x="1463040" y="2119257"/>
            <a:ext cx="6309360" cy="3603812"/>
          </a:xfrm>
        </p:spPr>
        <p:txBody>
          <a:bodyPr/>
          <a:lstStyle/>
          <a:p>
            <a:r>
              <a:rPr lang="en-US" dirty="0"/>
              <a:t>PEP = Professional Emergency Physicians, PC</a:t>
            </a:r>
          </a:p>
          <a:p>
            <a:r>
              <a:rPr lang="en-US" dirty="0">
                <a:hlinkClick r:id="rId2"/>
              </a:rPr>
              <a:t>https://www.professionalemergencyphysicians.com/</a:t>
            </a:r>
            <a:endParaRPr lang="en-US" dirty="0"/>
          </a:p>
          <a:p>
            <a:r>
              <a:rPr lang="en-US" dirty="0"/>
              <a:t>260-482-5091</a:t>
            </a:r>
          </a:p>
          <a:p>
            <a:r>
              <a:rPr lang="en-US" dirty="0"/>
              <a:t>pepfellowship@pep-em.com</a:t>
            </a:r>
          </a:p>
          <a:p>
            <a:endParaRPr lang="en-US" dirty="0"/>
          </a:p>
        </p:txBody>
      </p:sp>
    </p:spTree>
    <p:extLst>
      <p:ext uri="{BB962C8B-B14F-4D97-AF65-F5344CB8AC3E}">
        <p14:creationId xmlns:p14="http://schemas.microsoft.com/office/powerpoint/2010/main" val="392505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AAFP</a:t>
            </a:r>
          </a:p>
        </p:txBody>
      </p:sp>
      <p:sp>
        <p:nvSpPr>
          <p:cNvPr id="3" name="Content Placeholder 2"/>
          <p:cNvSpPr>
            <a:spLocks noGrp="1"/>
          </p:cNvSpPr>
          <p:nvPr>
            <p:ph idx="1"/>
          </p:nvPr>
        </p:nvSpPr>
        <p:spPr/>
        <p:txBody>
          <a:bodyPr>
            <a:normAutofit fontScale="70000" lnSpcReduction="20000"/>
          </a:bodyPr>
          <a:lstStyle/>
          <a:p>
            <a:r>
              <a:rPr lang="en-US" dirty="0"/>
              <a:t>Family physicians can provide high quality and cost effective care.  Look at history:</a:t>
            </a:r>
          </a:p>
          <a:p>
            <a:pPr lvl="1"/>
            <a:r>
              <a:rPr lang="en-US" dirty="0"/>
              <a:t>The birth of emergency medicine occurred because of the perceived need for physicians who were better trained in the care of critically ill or multiple trauma patients</a:t>
            </a:r>
          </a:p>
          <a:p>
            <a:pPr lvl="1"/>
            <a:r>
              <a:rPr lang="en-US" dirty="0"/>
              <a:t>1979:  Emergency medicine is sanctioned by the American Board of Medical Specialties as the 23</a:t>
            </a:r>
            <a:r>
              <a:rPr lang="en-US" baseline="30000" dirty="0"/>
              <a:t>rd</a:t>
            </a:r>
            <a:r>
              <a:rPr lang="en-US" dirty="0"/>
              <a:t> medical specialty</a:t>
            </a:r>
          </a:p>
          <a:p>
            <a:pPr lvl="2"/>
            <a:r>
              <a:rPr lang="en-US" dirty="0"/>
              <a:t>Family Medicine doctors championed the cause and many “grandfathered” into the practice of Emergency Medicine and sat for the Boards in the 1980s</a:t>
            </a:r>
          </a:p>
          <a:p>
            <a:pPr lvl="2"/>
            <a:r>
              <a:rPr lang="en-US" dirty="0"/>
              <a:t>Several charter members of ACEP (American College of Emergency Physicians) were family practitioners who fostered the development of the specialty </a:t>
            </a:r>
          </a:p>
          <a:p>
            <a:pPr lvl="2"/>
            <a:r>
              <a:rPr lang="en-US" dirty="0"/>
              <a:t>ABFP members were involved in the developmental phase of American Board of Emergency Medicine with their executive director serving on the ABEM board for several years</a:t>
            </a:r>
          </a:p>
        </p:txBody>
      </p:sp>
    </p:spTree>
    <p:extLst>
      <p:ext uri="{BB962C8B-B14F-4D97-AF65-F5344CB8AC3E}">
        <p14:creationId xmlns:p14="http://schemas.microsoft.com/office/powerpoint/2010/main" val="41775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Controversy</a:t>
            </a:r>
          </a:p>
        </p:txBody>
      </p:sp>
      <p:sp>
        <p:nvSpPr>
          <p:cNvPr id="3" name="Content Placeholder 2"/>
          <p:cNvSpPr>
            <a:spLocks noGrp="1"/>
          </p:cNvSpPr>
          <p:nvPr>
            <p:ph idx="1"/>
          </p:nvPr>
        </p:nvSpPr>
        <p:spPr/>
        <p:txBody>
          <a:bodyPr>
            <a:normAutofit lnSpcReduction="10000"/>
          </a:bodyPr>
          <a:lstStyle/>
          <a:p>
            <a:r>
              <a:rPr lang="en-US" dirty="0"/>
              <a:t>Although many family physicians currently provide emergency medicine care in a several different settings, their abilities to do so have been called into question within certain emergency medicine professional societies and organizations</a:t>
            </a:r>
          </a:p>
          <a:p>
            <a:r>
              <a:rPr lang="en-US" dirty="0"/>
              <a:t>ACEP even had a national media campaign promoting ABEM board certification as the only standard for emergency physician quality verification</a:t>
            </a:r>
          </a:p>
        </p:txBody>
      </p:sp>
    </p:spTree>
    <p:extLst>
      <p:ext uri="{BB962C8B-B14F-4D97-AF65-F5344CB8AC3E}">
        <p14:creationId xmlns:p14="http://schemas.microsoft.com/office/powerpoint/2010/main" val="1640468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Controversy</a:t>
            </a:r>
          </a:p>
        </p:txBody>
      </p:sp>
      <p:sp>
        <p:nvSpPr>
          <p:cNvPr id="3" name="Content Placeholder 2"/>
          <p:cNvSpPr>
            <a:spLocks noGrp="1"/>
          </p:cNvSpPr>
          <p:nvPr>
            <p:ph idx="1"/>
          </p:nvPr>
        </p:nvSpPr>
        <p:spPr/>
        <p:txBody>
          <a:bodyPr>
            <a:normAutofit/>
          </a:bodyPr>
          <a:lstStyle/>
          <a:p>
            <a:r>
              <a:rPr lang="en-US" dirty="0"/>
              <a:t>In contrast, AAFP has supported its members who practice emergency medicine and have published a set of core curricular guidelines on acute and emergency care for residents in family medicine residency programs and developed a policy in 1995 which stated to the effect that family physicians are qualified to provide emergency care services</a:t>
            </a:r>
          </a:p>
          <a:p>
            <a:pPr marL="0" indent="0">
              <a:buNone/>
            </a:pPr>
            <a:endParaRPr lang="en-US" dirty="0"/>
          </a:p>
        </p:txBody>
      </p:sp>
    </p:spTree>
    <p:extLst>
      <p:ext uri="{BB962C8B-B14F-4D97-AF65-F5344CB8AC3E}">
        <p14:creationId xmlns:p14="http://schemas.microsoft.com/office/powerpoint/2010/main" val="283654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Reality</a:t>
            </a:r>
          </a:p>
        </p:txBody>
      </p:sp>
      <p:sp>
        <p:nvSpPr>
          <p:cNvPr id="3" name="Content Placeholder 2"/>
          <p:cNvSpPr>
            <a:spLocks noGrp="1"/>
          </p:cNvSpPr>
          <p:nvPr>
            <p:ph idx="1"/>
          </p:nvPr>
        </p:nvSpPr>
        <p:spPr/>
        <p:txBody>
          <a:bodyPr/>
          <a:lstStyle/>
          <a:p>
            <a:r>
              <a:rPr lang="en-US" dirty="0"/>
              <a:t>33% of family physicians provide emergency medical services with many making life-long careers in emergency medicine</a:t>
            </a:r>
          </a:p>
          <a:p>
            <a:r>
              <a:rPr lang="en-US" dirty="0"/>
              <a:t>There are not enough board-certified emergency medicine physicians to fill the emergency department staffing needs nationwide</a:t>
            </a:r>
          </a:p>
        </p:txBody>
      </p:sp>
    </p:spTree>
    <p:extLst>
      <p:ext uri="{BB962C8B-B14F-4D97-AF65-F5344CB8AC3E}">
        <p14:creationId xmlns:p14="http://schemas.microsoft.com/office/powerpoint/2010/main" val="840034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Institute of Medicine Report</a:t>
            </a:r>
          </a:p>
        </p:txBody>
      </p:sp>
      <p:sp>
        <p:nvSpPr>
          <p:cNvPr id="3" name="Content Placeholder 2"/>
          <p:cNvSpPr>
            <a:spLocks noGrp="1"/>
          </p:cNvSpPr>
          <p:nvPr>
            <p:ph idx="1"/>
          </p:nvPr>
        </p:nvSpPr>
        <p:spPr/>
        <p:txBody>
          <a:bodyPr/>
          <a:lstStyle/>
          <a:p>
            <a:r>
              <a:rPr lang="en-US" dirty="0"/>
              <a:t>Conclusion:  the ““Department of Health and Human Services…partner with professional organizations (to) develop national standards for core competencies…(in emergency and trauma care)…using an evidence based, multi-disciplinary process”</a:t>
            </a:r>
          </a:p>
          <a:p>
            <a:pPr lvl="1"/>
            <a:r>
              <a:rPr lang="en-US" dirty="0"/>
              <a:t>AAFP position paper </a:t>
            </a:r>
          </a:p>
        </p:txBody>
      </p:sp>
    </p:spTree>
    <p:extLst>
      <p:ext uri="{BB962C8B-B14F-4D97-AF65-F5344CB8AC3E}">
        <p14:creationId xmlns:p14="http://schemas.microsoft.com/office/powerpoint/2010/main" val="3074547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Standards</a:t>
            </a:r>
          </a:p>
        </p:txBody>
      </p:sp>
      <p:sp>
        <p:nvSpPr>
          <p:cNvPr id="3" name="Content Placeholder 2"/>
          <p:cNvSpPr>
            <a:spLocks noGrp="1"/>
          </p:cNvSpPr>
          <p:nvPr>
            <p:ph idx="1"/>
          </p:nvPr>
        </p:nvSpPr>
        <p:spPr/>
        <p:txBody>
          <a:bodyPr>
            <a:normAutofit lnSpcReduction="10000"/>
          </a:bodyPr>
          <a:lstStyle/>
          <a:p>
            <a:r>
              <a:rPr lang="en-US" dirty="0"/>
              <a:t>“The Future of Emergency Medicine Care in the United States Health System” is a recent IOM report</a:t>
            </a:r>
          </a:p>
          <a:p>
            <a:pPr lvl="1"/>
            <a:r>
              <a:rPr lang="en-US" dirty="0"/>
              <a:t>Poor prognosis of emergency medicine in our nation unless significant changes occur</a:t>
            </a:r>
          </a:p>
          <a:p>
            <a:pPr lvl="1"/>
            <a:r>
              <a:rPr lang="en-US" dirty="0"/>
              <a:t>The system is fragmented with inconsistencies in the quality of care provided</a:t>
            </a:r>
          </a:p>
          <a:p>
            <a:pPr lvl="1"/>
            <a:r>
              <a:rPr lang="en-US" dirty="0"/>
              <a:t>It promotes the fundamental need for family physicians providing emergency care particularly in the rural setting</a:t>
            </a:r>
          </a:p>
        </p:txBody>
      </p:sp>
    </p:spTree>
    <p:extLst>
      <p:ext uri="{BB962C8B-B14F-4D97-AF65-F5344CB8AC3E}">
        <p14:creationId xmlns:p14="http://schemas.microsoft.com/office/powerpoint/2010/main" val="3099002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Reality</a:t>
            </a:r>
          </a:p>
        </p:txBody>
      </p:sp>
      <p:sp>
        <p:nvSpPr>
          <p:cNvPr id="3" name="Content Placeholder 2"/>
          <p:cNvSpPr>
            <a:spLocks noGrp="1"/>
          </p:cNvSpPr>
          <p:nvPr>
            <p:ph idx="1"/>
          </p:nvPr>
        </p:nvSpPr>
        <p:spPr/>
        <p:txBody>
          <a:bodyPr>
            <a:normAutofit fontScale="92500"/>
          </a:bodyPr>
          <a:lstStyle/>
          <a:p>
            <a:r>
              <a:rPr lang="en-US" dirty="0"/>
              <a:t> AAFP position paper</a:t>
            </a:r>
          </a:p>
          <a:p>
            <a:pPr lvl="1"/>
            <a:r>
              <a:rPr lang="en-US" dirty="0"/>
              <a:t>“Not withstanding the changes in family medicine residency requirements” (more emphasis on emergency care) “trainees in family medicine who plan to practice predominantly in an emergency care setting may need to further expand their clinical training.  This would include additional skills in emergency procedures and trauma care, and more familiarity with the rapid, algorithmic approach that typifies advanced resuscitations”</a:t>
            </a:r>
          </a:p>
        </p:txBody>
      </p:sp>
    </p:spTree>
    <p:extLst>
      <p:ext uri="{BB962C8B-B14F-4D97-AF65-F5344CB8AC3E}">
        <p14:creationId xmlns:p14="http://schemas.microsoft.com/office/powerpoint/2010/main" val="15723974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708</TotalTime>
  <Words>1340</Words>
  <Application>Microsoft Office PowerPoint</Application>
  <PresentationFormat>On-screen Show (4:3)</PresentationFormat>
  <Paragraphs>132</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Brush Script MT</vt:lpstr>
      <vt:lpstr>Calibri</vt:lpstr>
      <vt:lpstr>Constantia</vt:lpstr>
      <vt:lpstr>Franklin Gothic Book</vt:lpstr>
      <vt:lpstr>Rage Italic</vt:lpstr>
      <vt:lpstr>Pushpin</vt:lpstr>
      <vt:lpstr>Why Emergency Medicine?</vt:lpstr>
      <vt:lpstr>AAFP Position</vt:lpstr>
      <vt:lpstr>AAFP</vt:lpstr>
      <vt:lpstr>The Controversy</vt:lpstr>
      <vt:lpstr>The Controversy</vt:lpstr>
      <vt:lpstr>The Reality</vt:lpstr>
      <vt:lpstr>Institute of Medicine Report</vt:lpstr>
      <vt:lpstr>New Standards</vt:lpstr>
      <vt:lpstr>The Reality</vt:lpstr>
      <vt:lpstr>Critical Challenges for Family Medicine: Delivering Emergency Medical Care - “Equipping Family Physicians for the 21st Century” (Position Paper) </vt:lpstr>
      <vt:lpstr>Finances</vt:lpstr>
      <vt:lpstr>Why a Fellowship?</vt:lpstr>
      <vt:lpstr>Benefits of Emergency Medicine</vt:lpstr>
      <vt:lpstr>Overhead</vt:lpstr>
      <vt:lpstr>Family Practitioner Hours</vt:lpstr>
      <vt:lpstr>Emergency Physician Hours</vt:lpstr>
      <vt:lpstr>Pay</vt:lpstr>
      <vt:lpstr>The Deceptive Income of Physicians</vt:lpstr>
      <vt:lpstr>Is Emergency Medicine Right For Me?</vt:lpstr>
      <vt:lpstr>What do you want?</vt:lpstr>
      <vt:lpstr>Why PEP?</vt:lpstr>
      <vt:lpstr>PEP Contact Information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Emergency Medicine?</dc:title>
  <dc:creator>Owner</dc:creator>
  <cp:lastModifiedBy>Joe Pressler</cp:lastModifiedBy>
  <cp:revision>54</cp:revision>
  <dcterms:created xsi:type="dcterms:W3CDTF">2012-11-17T16:05:38Z</dcterms:created>
  <dcterms:modified xsi:type="dcterms:W3CDTF">2020-06-17T14:08:30Z</dcterms:modified>
</cp:coreProperties>
</file>